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378" r:id="rId4"/>
    <p:sldId id="381" r:id="rId5"/>
    <p:sldId id="38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78FCCD-D367-4BF7-88E8-CC28B36C4667}" v="6" dt="2025-04-03T20:13:23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38"/>
  </p:normalViewPr>
  <p:slideViewPr>
    <p:cSldViewPr snapToGrid="0">
      <p:cViewPr varScale="1">
        <p:scale>
          <a:sx n="133" d="100"/>
          <a:sy n="133" d="100"/>
        </p:scale>
        <p:origin x="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2EDB9-802B-4D67-8BB1-BEC34A43A31F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1DFB-055F-4D8E-86B5-F98B153B9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8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50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1DFB-055F-4D8E-86B5-F98B153B92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4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1DFB-055F-4D8E-86B5-F98B153B92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1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1DFB-055F-4D8E-86B5-F98B153B92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42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BE8A0-1B1A-5DC7-17D0-1C02E099D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62E3AF-73CB-AD28-6C82-FA58D4F32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5328A6-E538-0D0F-B9B4-828A85346C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21F5C-C662-7A62-99F0-A4C3C0C54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4DA73-AE27-4433-BD53-3E1DB61918F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6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43230-7192-72CB-2930-8BA658DF0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B9F17-659F-7172-8C08-1D3443514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1B50B-6A1F-7C98-39F2-4F0F866E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245D3-E309-01A4-321E-1CCE6454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9E9E9-D55D-C27B-AAA1-7C57F386C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CFAB-97AF-1DCE-2F73-1140A6E2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562EC-B488-2DD4-3A58-579EDFFDE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E64AE-90B6-98EE-565C-8FDD14355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A6927-443C-73F2-4AD3-6C4B2C0D9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83B13-63E0-FF4D-B81A-A537867C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1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B82DF-6601-936E-D410-5457E888C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7695BD-5ECD-E467-B05C-662B5B279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9AF86-3844-77C4-0863-F65958E7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18C2F-7FBC-A1FE-58D2-0930463A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1079B-CDDB-691B-5958-3AA41C51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486A6605-28FD-4C5B-BCA5-7DF45A9200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2567148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486A6605-28FD-4C5B-BCA5-7DF45A9200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134242F-5A2F-42EB-9C86-96D5847903C3}"/>
              </a:ext>
            </a:extLst>
          </p:cNvPr>
          <p:cNvSpPr/>
          <p:nvPr userDrawn="1"/>
        </p:nvSpPr>
        <p:spPr>
          <a:xfrm>
            <a:off x="0" y="1671782"/>
            <a:ext cx="12192000" cy="5186218"/>
          </a:xfrm>
          <a:prstGeom prst="rect">
            <a:avLst/>
          </a:prstGeom>
          <a:solidFill>
            <a:srgbClr val="012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"/>
          <p:cNvSpPr>
            <a:spLocks noGrp="1"/>
          </p:cNvSpPr>
          <p:nvPr>
            <p:ph type="body" sz="quarter" idx="10"/>
          </p:nvPr>
        </p:nvSpPr>
        <p:spPr>
          <a:xfrm>
            <a:off x="580572" y="3205034"/>
            <a:ext cx="11030857" cy="616900"/>
          </a:xfrm>
        </p:spPr>
        <p:txBody>
          <a:bodyPr wrap="square" lIns="0" tIns="0" rIns="0" bIns="0" anchor="b">
            <a:spAutoFit/>
          </a:bodyPr>
          <a:lstStyle>
            <a:lvl1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5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0" indent="0" fontAlgn="base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80572" y="3954558"/>
            <a:ext cx="11030857" cy="274178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2pPr>
            <a:lvl3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3pPr>
            <a:lvl4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4pPr>
            <a:lvl5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5pPr>
            <a:lvl6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6pPr>
            <a:lvl7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7pPr>
            <a:lvl8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8pPr>
            <a:lvl9pPr marL="0" inden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Subtitle: Arial 20pt Regular</a:t>
            </a:r>
          </a:p>
        </p:txBody>
      </p:sp>
      <p:sp>
        <p:nvSpPr>
          <p:cNvPr id="4" name="Presenter"/>
          <p:cNvSpPr>
            <a:spLocks noGrp="1"/>
          </p:cNvSpPr>
          <p:nvPr>
            <p:ph type="body" sz="quarter" idx="13" hasCustomPrompt="1"/>
          </p:nvPr>
        </p:nvSpPr>
        <p:spPr>
          <a:xfrm>
            <a:off x="580572" y="5397315"/>
            <a:ext cx="11030857" cy="250903"/>
          </a:xfr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  <a:latin typeface="+mj-lt"/>
              </a:defRPr>
            </a:lvl1pPr>
            <a:lvl2pPr marL="0" indent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Date or presenter: Arial 18pt Regular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FFFB4-9BDD-4E16-8E33-6735B760E87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905" y="384175"/>
            <a:ext cx="3640667" cy="1008112"/>
          </a:xfrm>
          <a:prstGeom prst="rect">
            <a:avLst/>
          </a:prstGeom>
        </p:spPr>
      </p:pic>
      <p:pic>
        <p:nvPicPr>
          <p:cNvPr id="1026" name="Picture 2" descr="FCO_GOV_GENERIC_UKGO Logo email size">
            <a:extLst>
              <a:ext uri="{FF2B5EF4-FFF2-40B4-BE49-F238E27FC236}">
                <a16:creationId xmlns:a16="http://schemas.microsoft.com/office/drawing/2014/main" id="{695AD44A-23F4-82E0-146D-12AF7E0467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252169"/>
            <a:ext cx="2533953" cy="127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25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6E1F543-EB1B-466F-8A5C-15E71AF0F54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9241196"/>
              </p:ext>
            </p:extLst>
          </p:nvPr>
        </p:nvGraphicFramePr>
        <p:xfrm>
          <a:off x="2016" y="1588"/>
          <a:ext cx="20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6E1F543-EB1B-466F-8A5C-15E71AF0F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6" y="1588"/>
                        <a:ext cx="20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eading Left"/>
          <p:cNvSpPr>
            <a:spLocks noGrp="1"/>
          </p:cNvSpPr>
          <p:nvPr>
            <p:ph type="body" idx="10" hasCustomPrompt="1"/>
          </p:nvPr>
        </p:nvSpPr>
        <p:spPr>
          <a:xfrm>
            <a:off x="580571" y="1399032"/>
            <a:ext cx="5225143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  <p:sp>
        <p:nvSpPr>
          <p:cNvPr id="5" name="Heading Right"/>
          <p:cNvSpPr>
            <a:spLocks noGrp="1"/>
          </p:cNvSpPr>
          <p:nvPr>
            <p:ph type="body" sz="quarter" idx="13" hasCustomPrompt="1"/>
          </p:nvPr>
        </p:nvSpPr>
        <p:spPr>
          <a:xfrm>
            <a:off x="6386286" y="1399032"/>
            <a:ext cx="5225143" cy="429768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dirty="0"/>
              <a:t>Heading 14 pt</a:t>
            </a:r>
          </a:p>
          <a:p>
            <a:pPr lvl="1"/>
            <a:r>
              <a:rPr dirty="0"/>
              <a:t>Subheading 14 pt</a:t>
            </a:r>
          </a:p>
        </p:txBody>
      </p:sp>
    </p:spTree>
    <p:extLst>
      <p:ext uri="{BB962C8B-B14F-4D97-AF65-F5344CB8AC3E}">
        <p14:creationId xmlns:p14="http://schemas.microsoft.com/office/powerpoint/2010/main" val="10785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>
          <p15:clr>
            <a:srgbClr val="FBAE40"/>
          </p15:clr>
        </p15:guide>
        <p15:guide id="2" pos="2880">
          <p15:clr>
            <a:srgbClr val="FBAE40"/>
          </p15:clr>
        </p15:guide>
        <p15:guide id="3" pos="3168">
          <p15:clr>
            <a:srgbClr val="FBAE40"/>
          </p15:clr>
        </p15:guide>
        <p15:guide id="4" orient="horz" pos="118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D1A12-2458-0F9E-8B70-540BAE3C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16E06-4B1C-DD30-9851-DF44966B8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097B1-C867-09E1-A61A-A88EA104D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2F55-EB2F-F641-34AB-8550C3D5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A8FC-96E6-ECEB-51C4-5D711E6D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8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68356-22A8-872B-DCEF-724C1C65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3D239-6C97-A40E-7601-02ED480EE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D2DA8-EE5D-29E4-8AB5-AD6425BF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9DA65-D2DE-7869-B316-01904223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7537-98B1-65C5-5701-00491018C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B6A3-D2AB-AD83-830A-287F933C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66AB5-B8F2-AA6D-0EDC-8374DBD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B505B-4FA4-CAA4-2466-48684E1ED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C43CA-A3CB-74EB-5962-16947C3ED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BA9658-32CE-0344-80A4-D79BCD4B8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C0EF1-9A15-3C28-59E7-E4D88BFA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50DD-FA46-94E7-9CE4-2B4D72EB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C9641-060A-E2B1-340D-B11CE17C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9E205-BCE3-8E6B-53B2-7F64BA317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BDD73-7F63-7666-D1F0-5431855CEA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D9F2F0-4362-C372-E7A4-97C1FDAD5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6D8AC-088E-D156-5B0A-53AF24FF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6B020-668F-5106-2133-6720DDBB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8839D-CE2B-DABC-FE2E-3D434255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3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5E08-51E6-0519-E747-8CB979DB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9D774-4940-BF19-B611-35216061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DC38E-C716-0DA7-0E0C-EE7AE87B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315398-A9EC-CAD6-5B02-1CAA2B2A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ADC2D2-E8A3-83BF-DF24-EAD1867D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29B51-9C88-BD7E-CEAF-9B9D4D5A7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FE26A-BCE7-CCA6-911B-BE3B302C9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1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F20CF-FD47-5098-934B-595EEF54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FB265-B19B-1E4C-98F0-003F84FF0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3A1F4-82CF-2A2D-E520-5966A22CB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4792DE-F051-933A-400A-A758C968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863E89-5A36-6ABC-D478-9F80115B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017B0-598B-A5A2-1EAA-C2FB5FEB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8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A572-9F13-1194-2912-73344AC3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E88FAF-F659-9639-983F-D45264A2F8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0EBB1-A4B9-CD20-B691-6A72BCA97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BE3A3-DC86-04D4-7D06-EFC5EE7E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232C06-26DD-10C8-BCB6-C8946348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CDF935-6C9F-3358-BE97-A7C4E6D83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FEB8D-1F1F-418E-2688-0109F619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3AFFE-9BCC-A69C-AC36-B03BC2978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95962-6A88-440A-C307-BEC1CC3C9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56C35-1BB8-4813-92E5-7A3127371E76}" type="datetimeFigureOut">
              <a:rPr lang="en-US" smtClean="0"/>
              <a:t>4/7/25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70F61-F27A-176C-EAE1-5FD931F64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35424-709A-5A40-FF8B-9B96AAECF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5A2FA-C5D4-4473-B9C8-48E12DB246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71B91C-2B74-4463-C167-00ED560FCEA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635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E71553-9DE8-48E6-B3A6-E7A8DCB3BB1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5813" y="66421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16748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wallpaperflare.com/brown-cardboard-boxes-on-top-of-wooden-pallet-goods-freighter-wallpaper-zerc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en.wikipedia.org/wiki/Duluth_Ship_Can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allpaperflare.com/search?wallpaper=container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CE5072B-CF49-4D4A-941E-9C792A88235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6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CE5072B-CF49-4D4A-941E-9C792A8823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9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C470F7-73E8-43F1-AFB5-B45C094409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9750" y="4777340"/>
            <a:ext cx="5276851" cy="168969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800" dirty="0"/>
              <a:t>J</a:t>
            </a:r>
            <a:r>
              <a:rPr lang="en-US" sz="2800" dirty="0"/>
              <a:t>an Bauer, Consul</a:t>
            </a:r>
          </a:p>
          <a:p>
            <a:pPr algn="ctr"/>
            <a:r>
              <a:rPr lang="en-US" dirty="0"/>
              <a:t>UK Government Office, Minnesota</a:t>
            </a:r>
          </a:p>
          <a:p>
            <a:pPr algn="ctr">
              <a:spcBef>
                <a:spcPts val="1800"/>
              </a:spcBef>
            </a:pPr>
            <a:r>
              <a:rPr lang="en-US" dirty="0"/>
              <a:t>Jan.Bauer@fcdo.gov.uk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980F97-7FEE-9E00-AFD0-CFEA749FEFAA}"/>
              </a:ext>
            </a:extLst>
          </p:cNvPr>
          <p:cNvSpPr txBox="1"/>
          <p:nvPr/>
        </p:nvSpPr>
        <p:spPr>
          <a:xfrm>
            <a:off x="1223632" y="1880459"/>
            <a:ext cx="9601199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000" b="1" kern="0" dirty="0">
                <a:solidFill>
                  <a:schemeClr val="bg1"/>
                </a:solidFill>
                <a:latin typeface="+mj-lt"/>
              </a:rPr>
              <a:t>UK - US Trade Resiliency</a:t>
            </a:r>
            <a:br>
              <a:rPr lang="en-GB" sz="4000" b="1" kern="0" dirty="0">
                <a:solidFill>
                  <a:schemeClr val="bg1"/>
                </a:solidFill>
                <a:latin typeface="+mj-lt"/>
              </a:rPr>
            </a:br>
            <a:endParaRPr lang="en-GB" b="1" kern="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GB" sz="4000" b="1" kern="0" dirty="0">
                <a:solidFill>
                  <a:schemeClr val="bg1"/>
                </a:solidFill>
                <a:latin typeface="+mj-lt"/>
              </a:rPr>
              <a:t>Leveraging the Great Lakes </a:t>
            </a:r>
            <a:br>
              <a:rPr lang="en-GB" sz="4000" b="1" kern="0" dirty="0">
                <a:solidFill>
                  <a:schemeClr val="bg1"/>
                </a:solidFill>
                <a:latin typeface="+mj-lt"/>
              </a:rPr>
            </a:br>
            <a:r>
              <a:rPr lang="en-GB" sz="4000" b="1" kern="0" dirty="0">
                <a:solidFill>
                  <a:schemeClr val="bg1"/>
                </a:solidFill>
                <a:latin typeface="+mj-lt"/>
              </a:rPr>
              <a:t>St. Lawerence Seaway (GLS)</a:t>
            </a:r>
            <a:endParaRPr lang="en-US" sz="4000" b="1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A large container ship in the ocean&#10;&#10;Description automatically generated">
            <a:extLst>
              <a:ext uri="{FF2B5EF4-FFF2-40B4-BE49-F238E27FC236}">
                <a16:creationId xmlns:a16="http://schemas.microsoft.com/office/drawing/2014/main" id="{17775314-E41B-01C2-F42B-CEF44E55C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291" y="4363003"/>
            <a:ext cx="4435550" cy="24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dboard box with a fragile label&#10;&#10;AI-generated content may be incorrect.">
            <a:extLst>
              <a:ext uri="{FF2B5EF4-FFF2-40B4-BE49-F238E27FC236}">
                <a16:creationId xmlns:a16="http://schemas.microsoft.com/office/drawing/2014/main" id="{4CF1C6A5-4F5C-3D26-D725-2A0EF2057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813" t="-1" r="12914" b="-1"/>
          <a:stretch/>
        </p:blipFill>
        <p:spPr>
          <a:xfrm>
            <a:off x="4061636" y="85071"/>
            <a:ext cx="8247321" cy="685799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D5D1A4-1D6B-5CAE-962E-A0F603A35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807" y="1931209"/>
            <a:ext cx="3715869" cy="4323491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sz="2600" dirty="0"/>
              <a:t>Approved funding to bring exporters to UK - Feb. 2026 – Pilot Prog.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sz="26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sz="26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sz="26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sz="26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br>
              <a:rPr lang="en-GB" sz="2600" dirty="0"/>
            </a:br>
            <a:endParaRPr lang="en-GB" sz="26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GB" sz="2600" dirty="0"/>
          </a:p>
          <a:p>
            <a:pPr marL="457200" indent="-4572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sz="2600" dirty="0"/>
              <a:t>Welcome the ICM input and ideas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D42B2-EAAB-1898-B7DF-C85FFB47FBE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2882" y="3314444"/>
            <a:ext cx="3827721" cy="2040698"/>
          </a:xfrm>
        </p:spPr>
        <p:txBody>
          <a:bodyPr anchor="b"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2600" dirty="0">
                <a:solidFill>
                  <a:schemeClr val="bg1"/>
                </a:solidFill>
              </a:rPr>
              <a:t>Est. a committee -</a:t>
            </a:r>
            <a:br>
              <a:rPr lang="en-GB" sz="2600" dirty="0">
                <a:solidFill>
                  <a:schemeClr val="bg1"/>
                </a:solidFill>
              </a:rPr>
            </a:br>
            <a:r>
              <a:rPr lang="en-GB" sz="2600" dirty="0">
                <a:solidFill>
                  <a:schemeClr val="bg1"/>
                </a:solidFill>
              </a:rPr>
              <a:t>Identify &amp; Engage Midwest Exporters to the UK</a:t>
            </a:r>
            <a:br>
              <a:rPr lang="en-GB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2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91603B-0040-B346-B7B1-AB323314CDA9}"/>
              </a:ext>
            </a:extLst>
          </p:cNvPr>
          <p:cNvSpPr txBox="1">
            <a:spLocks/>
          </p:cNvSpPr>
          <p:nvPr/>
        </p:nvSpPr>
        <p:spPr>
          <a:xfrm>
            <a:off x="606056" y="1043610"/>
            <a:ext cx="11180935" cy="560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146" indent="-25214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Tx/>
              <a:buBlip>
                <a:blip r:embed="rId3"/>
              </a:buBlip>
              <a:tabLst>
                <a:tab pos="403433" algn="l"/>
              </a:tabLst>
              <a:defRPr sz="1588" kern="1200" baseline="0">
                <a:solidFill>
                  <a:srgbClr val="001E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 sz="141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 sz="132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b="1" dirty="0"/>
              <a:t> </a:t>
            </a:r>
            <a:r>
              <a:rPr lang="en-US" sz="2600" b="1" dirty="0"/>
              <a:t>UK and US Governments support this effort</a:t>
            </a:r>
          </a:p>
          <a:p>
            <a:pPr>
              <a:spcBef>
                <a:spcPts val="1200"/>
              </a:spcBef>
            </a:pPr>
            <a:r>
              <a:rPr lang="en-US" sz="2600" b="1" dirty="0"/>
              <a:t> Resiliency &amp; Redundancy</a:t>
            </a:r>
            <a:r>
              <a:rPr lang="en-US" sz="2800" b="1" dirty="0"/>
              <a:t>– </a:t>
            </a:r>
            <a:r>
              <a:rPr lang="en-US" sz="2800" b="1" u="sng" dirty="0"/>
              <a:t>Now more than Ever</a:t>
            </a:r>
            <a:r>
              <a:rPr lang="en-US" sz="2800" b="1" dirty="0"/>
              <a:t>!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A supply chain insurance policy </a:t>
            </a:r>
          </a:p>
          <a:p>
            <a:pPr lvl="1">
              <a:spcBef>
                <a:spcPts val="1200"/>
              </a:spcBef>
            </a:pPr>
            <a:r>
              <a:rPr lang="en-US" sz="2400" dirty="0"/>
              <a:t>Develop a supply chain with versatility, resiliency &amp; redundancy in an already challenged supply chain</a:t>
            </a:r>
            <a:r>
              <a:rPr lang="en-US" sz="200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600" b="1" dirty="0"/>
              <a:t> Great Lakes Pilot Program – </a:t>
            </a:r>
          </a:p>
          <a:p>
            <a:pPr lvl="1"/>
            <a:r>
              <a:rPr lang="en-US" sz="2400" dirty="0"/>
              <a:t>Early Adopter</a:t>
            </a:r>
          </a:p>
          <a:p>
            <a:pPr lvl="1"/>
            <a:r>
              <a:rPr lang="en-US" sz="2400" dirty="0"/>
              <a:t>Trip to UK   </a:t>
            </a:r>
          </a:p>
          <a:p>
            <a:pPr lvl="1"/>
            <a:r>
              <a:rPr lang="en-US" sz="2400" dirty="0"/>
              <a:t>Media 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EFBBB-5603-4FBE-B29E-9EF5AA777E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960"/>
          <a:stretch/>
        </p:blipFill>
        <p:spPr>
          <a:xfrm>
            <a:off x="10348607" y="78692"/>
            <a:ext cx="1323975" cy="143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0DCECA-8AF2-9280-2BE8-99055CD6E710}"/>
              </a:ext>
            </a:extLst>
          </p:cNvPr>
          <p:cNvSpPr txBox="1"/>
          <p:nvPr/>
        </p:nvSpPr>
        <p:spPr>
          <a:xfrm>
            <a:off x="606057" y="275584"/>
            <a:ext cx="593407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</a:rPr>
              <a:t>Key Points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57BF3-8682-6C2A-11AD-C2EE0EE368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7039"/>
          <a:stretch/>
        </p:blipFill>
        <p:spPr>
          <a:xfrm>
            <a:off x="-1" y="6183086"/>
            <a:ext cx="12226999" cy="575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F5F3C7-6EF2-4FA4-2331-1A3F5601F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343658" y="3448415"/>
            <a:ext cx="4102006" cy="27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E7BCAF-E079-78A7-ADE0-11AADB87F2DC}"/>
              </a:ext>
            </a:extLst>
          </p:cNvPr>
          <p:cNvSpPr txBox="1"/>
          <p:nvPr/>
        </p:nvSpPr>
        <p:spPr>
          <a:xfrm>
            <a:off x="565817" y="372139"/>
            <a:ext cx="72065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kern="0" dirty="0">
                <a:solidFill>
                  <a:schemeClr val="tx2">
                    <a:lumMod val="75000"/>
                  </a:schemeClr>
                </a:solidFill>
              </a:rPr>
              <a:t>Key Points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EBA4A04-47DF-74D7-0252-0C5F9BD05B25}"/>
              </a:ext>
            </a:extLst>
          </p:cNvPr>
          <p:cNvSpPr txBox="1">
            <a:spLocks/>
          </p:cNvSpPr>
          <p:nvPr/>
        </p:nvSpPr>
        <p:spPr>
          <a:xfrm>
            <a:off x="565817" y="959926"/>
            <a:ext cx="11310750" cy="560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2146" indent="-25214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Tx/>
              <a:buBlip>
                <a:blip r:embed="rId3"/>
              </a:buBlip>
              <a:tabLst>
                <a:tab pos="403433" algn="l"/>
              </a:tabLst>
              <a:defRPr sz="1588" kern="1200" baseline="0">
                <a:solidFill>
                  <a:srgbClr val="001E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 sz="1412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29"/>
              </a:spcAft>
              <a:buFont typeface="Arial" panose="020B0604020202020204" pitchFamily="34" charset="0"/>
              <a:buChar char="•"/>
              <a:defRPr sz="1324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b="1" dirty="0"/>
              <a:t> </a:t>
            </a:r>
            <a:r>
              <a:rPr lang="en-US" sz="2600" b="1" dirty="0"/>
              <a:t>Green Your Supply Chain </a:t>
            </a:r>
          </a:p>
          <a:p>
            <a:pPr lvl="1"/>
            <a:r>
              <a:rPr lang="en-US" sz="2000" b="1" dirty="0"/>
              <a:t>40-60% CO2 reductions</a:t>
            </a:r>
            <a:r>
              <a:rPr lang="en-US" sz="2000" dirty="0"/>
              <a:t>, depending on mode and route (reducing rail and/or truck)</a:t>
            </a:r>
          </a:p>
          <a:p>
            <a:pPr lvl="1"/>
            <a:r>
              <a:rPr lang="en-US" sz="2000" b="1" dirty="0"/>
              <a:t>Unique value proposition</a:t>
            </a:r>
            <a:r>
              <a:rPr lang="en-US" sz="2000" dirty="0"/>
              <a:t>: Company can demonstrate they are reducing their carbon footprint UK and US Governments support this effort</a:t>
            </a:r>
          </a:p>
          <a:p>
            <a:pPr>
              <a:spcBef>
                <a:spcPts val="1200"/>
              </a:spcBef>
            </a:pPr>
            <a:r>
              <a:rPr lang="en-US" sz="2600" b="1" dirty="0"/>
              <a:t> Improved</a:t>
            </a:r>
            <a:r>
              <a:rPr lang="en-US" sz="2800" b="1" dirty="0"/>
              <a:t> door-to-door travel times - avoid coastal port congestion </a:t>
            </a:r>
          </a:p>
          <a:p>
            <a:pPr lvl="1"/>
            <a:r>
              <a:rPr lang="en-US" sz="2000" dirty="0"/>
              <a:t>Duluth to UK - </a:t>
            </a:r>
            <a:r>
              <a:rPr lang="en-US" sz="2000" b="1" dirty="0"/>
              <a:t>2 weeks vs 4-6 weeks </a:t>
            </a:r>
            <a:r>
              <a:rPr lang="en-US" sz="2000" dirty="0"/>
              <a:t>via east coast ports. </a:t>
            </a:r>
            <a:br>
              <a:rPr lang="en-US" sz="2000" dirty="0"/>
            </a:br>
            <a:r>
              <a:rPr lang="en-US" sz="2000" dirty="0"/>
              <a:t>Cleveland to UK - 7-10 days vs 2-3 weeks</a:t>
            </a:r>
            <a:br>
              <a:rPr lang="en-US" sz="2000" dirty="0"/>
            </a:br>
            <a:r>
              <a:rPr lang="en-US" sz="2000" dirty="0"/>
              <a:t>Cash is King! $ Goods in consumers hands faster means sellers get paid faster</a:t>
            </a:r>
          </a:p>
          <a:p>
            <a:pPr>
              <a:spcBef>
                <a:spcPts val="1200"/>
              </a:spcBef>
            </a:pPr>
            <a:r>
              <a:rPr lang="en-US" sz="2600" b="1" dirty="0"/>
              <a:t> Challenges</a:t>
            </a:r>
            <a:endParaRPr lang="en-US" sz="2600" dirty="0"/>
          </a:p>
          <a:p>
            <a:pPr lvl="1"/>
            <a:r>
              <a:rPr lang="en-US" sz="2000" b="1" dirty="0"/>
              <a:t>Need 6-8 exporters</a:t>
            </a:r>
            <a:r>
              <a:rPr lang="en-US" sz="2000" dirty="0"/>
              <a:t>, each side of the pond to join Pilot Program</a:t>
            </a:r>
          </a:p>
          <a:p>
            <a:pPr lvl="1"/>
            <a:r>
              <a:rPr lang="en-US" sz="2000" dirty="0"/>
              <a:t>Smaller Ships required (Handi-Max) to fit through 15 Locks </a:t>
            </a:r>
          </a:p>
          <a:p>
            <a:pPr lvl="1"/>
            <a:r>
              <a:rPr lang="en-US" sz="2000" dirty="0"/>
              <a:t>Closure mid-January to mid-March for lock maintenance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00A80-41B0-4666-33E3-D614FE1129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29847" b="12816"/>
          <a:stretch/>
        </p:blipFill>
        <p:spPr>
          <a:xfrm>
            <a:off x="0" y="6185823"/>
            <a:ext cx="12192000" cy="672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2B82D3-A767-9711-C13F-17254931D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994667" y="4597052"/>
            <a:ext cx="3197333" cy="18059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4AFD26-86A0-9779-73DE-23F21106D5E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5960"/>
          <a:stretch/>
        </p:blipFill>
        <p:spPr>
          <a:xfrm>
            <a:off x="10302208" y="0"/>
            <a:ext cx="1323975" cy="14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86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B51C2-C4D3-78D9-8A40-2285BC61D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ED36120-84EA-741E-66BC-4DDFEC23027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2969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ED36120-84EA-741E-66BC-4DDFEC2302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9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847A937-2196-BD7A-E1BC-47DC67188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7234" y="4309507"/>
            <a:ext cx="6026889" cy="189372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3200" dirty="0"/>
              <a:t>J</a:t>
            </a:r>
            <a:r>
              <a:rPr lang="en-US" sz="3200" dirty="0"/>
              <a:t>an Bauer, Consul</a:t>
            </a:r>
          </a:p>
          <a:p>
            <a:pPr algn="ctr"/>
            <a:r>
              <a:rPr lang="en-US" dirty="0"/>
              <a:t>UK Government Office, Minnesota</a:t>
            </a:r>
          </a:p>
          <a:p>
            <a:pPr algn="ctr">
              <a:spcBef>
                <a:spcPts val="1800"/>
              </a:spcBef>
            </a:pPr>
            <a:r>
              <a:rPr lang="en-US" sz="2800" dirty="0"/>
              <a:t>Jan.Bauer@fcdo.gov.uk</a:t>
            </a: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63B951-A21B-93C5-06B3-810299B935E7}"/>
              </a:ext>
            </a:extLst>
          </p:cNvPr>
          <p:cNvSpPr txBox="1"/>
          <p:nvPr/>
        </p:nvSpPr>
        <p:spPr>
          <a:xfrm>
            <a:off x="1295401" y="1994703"/>
            <a:ext cx="981562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000" b="1" kern="0" dirty="0">
                <a:solidFill>
                  <a:schemeClr val="bg1"/>
                </a:solidFill>
                <a:latin typeface="+mj-lt"/>
              </a:rPr>
              <a:t>Please contact me with your ideas, export contacts and any other support. </a:t>
            </a:r>
          </a:p>
          <a:p>
            <a:pPr algn="ctr"/>
            <a:r>
              <a:rPr lang="en-GB" sz="4000" b="1" kern="0" dirty="0">
                <a:solidFill>
                  <a:schemeClr val="bg1"/>
                </a:solidFill>
                <a:latin typeface="+mj-lt"/>
              </a:rPr>
              <a:t>Thank you!</a:t>
            </a:r>
            <a:endParaRPr lang="en-US" sz="4000" b="1" kern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A large container ship in the ocean&#10;&#10;Description automatically generated">
            <a:extLst>
              <a:ext uri="{FF2B5EF4-FFF2-40B4-BE49-F238E27FC236}">
                <a16:creationId xmlns:a16="http://schemas.microsoft.com/office/drawing/2014/main" id="{C608AC9C-DCAA-AACF-69FF-3610A54C1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08931"/>
            <a:ext cx="3287234" cy="184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779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9e9cc48d-6fba-4c12-9882-137473def580}" enabled="1" method="Privileged" siteId="{d3a2d0d3-7cc8-4f52-bbf9-85bd43d9427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298</Words>
  <Application>Microsoft Macintosh PowerPoint</Application>
  <PresentationFormat>Widescreen</PresentationFormat>
  <Paragraphs>43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Wingdings</vt:lpstr>
      <vt:lpstr>Office Theme</vt:lpstr>
      <vt:lpstr>think-cell Slide</vt:lpstr>
      <vt:lpstr>PowerPoint Presentation</vt:lpstr>
      <vt:lpstr>Est. a committee - Identify &amp; Engage Midwest Exporters to the UK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Bauer</dc:creator>
  <cp:lastModifiedBy>William Goins</cp:lastModifiedBy>
  <cp:revision>7</cp:revision>
  <dcterms:created xsi:type="dcterms:W3CDTF">2025-04-03T19:21:08Z</dcterms:created>
  <dcterms:modified xsi:type="dcterms:W3CDTF">2025-04-07T19:06:18Z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Theme:10</vt:lpwstr>
  </property>
  <property fmtid="{D5CDD505-2E9C-101B-9397-08002B2CF9AE}" pid="3" name="ClassificationContentMarkingFooterText">
    <vt:lpwstr>OFFICIAL</vt:lpwstr>
  </property>
  <property fmtid="{D5CDD505-2E9C-101B-9397-08002B2CF9AE}" pid="4" name="ClassificationContentMarkingHeaderLocations">
    <vt:lpwstr>Office Theme:9</vt:lpwstr>
  </property>
  <property fmtid="{D5CDD505-2E9C-101B-9397-08002B2CF9AE}" pid="5" name="ClassificationContentMarkingHeaderText">
    <vt:lpwstr>OFFICIAL</vt:lpwstr>
  </property>
</Properties>
</file>